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8" r:id="rId2"/>
    <p:sldId id="257" r:id="rId3"/>
    <p:sldId id="298" r:id="rId4"/>
    <p:sldId id="293" r:id="rId5"/>
    <p:sldId id="290" r:id="rId6"/>
    <p:sldId id="260" r:id="rId7"/>
    <p:sldId id="291" r:id="rId8"/>
    <p:sldId id="262" r:id="rId9"/>
    <p:sldId id="318" r:id="rId10"/>
    <p:sldId id="326" r:id="rId11"/>
    <p:sldId id="316" r:id="rId12"/>
    <p:sldId id="317" r:id="rId13"/>
    <p:sldId id="323" r:id="rId14"/>
    <p:sldId id="324" r:id="rId15"/>
    <p:sldId id="327" r:id="rId16"/>
    <p:sldId id="322" r:id="rId17"/>
    <p:sldId id="304" r:id="rId18"/>
    <p:sldId id="305" r:id="rId19"/>
    <p:sldId id="306" r:id="rId20"/>
    <p:sldId id="307" r:id="rId21"/>
    <p:sldId id="30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897920D-8339-4519-A2F8-E4F96FBF1F48}">
          <p14:sldIdLst>
            <p14:sldId id="288"/>
            <p14:sldId id="257"/>
          </p14:sldIdLst>
        </p14:section>
        <p14:section name="Recap" id="{41F948EE-EB54-4621-A554-2AD536E53122}">
          <p14:sldIdLst>
            <p14:sldId id="298"/>
            <p14:sldId id="293"/>
            <p14:sldId id="290"/>
            <p14:sldId id="260"/>
            <p14:sldId id="291"/>
          </p14:sldIdLst>
        </p14:section>
        <p14:section name="Review Outputs" id="{12CD446C-0AB4-4EE1-9418-E411F28E01DE}">
          <p14:sldIdLst>
            <p14:sldId id="262"/>
            <p14:sldId id="318"/>
            <p14:sldId id="326"/>
            <p14:sldId id="316"/>
            <p14:sldId id="317"/>
          </p14:sldIdLst>
        </p14:section>
        <p14:section name="Roles" id="{310DFD79-D7C3-4C9A-817C-407740EE39F3}">
          <p14:sldIdLst>
            <p14:sldId id="323"/>
            <p14:sldId id="324"/>
          </p14:sldIdLst>
        </p14:section>
        <p14:section name="Ratification Output" id="{74892593-483C-440A-A560-0653B942FE83}">
          <p14:sldIdLst>
            <p14:sldId id="327"/>
          </p14:sldIdLst>
        </p14:section>
        <p14:section name="Next Steps - PIM Stages 3 &amp; 4" id="{8F8D4EFA-626C-4EFF-8FB9-FC416F921101}">
          <p14:sldIdLst>
            <p14:sldId id="322"/>
            <p14:sldId id="304"/>
            <p14:sldId id="305"/>
            <p14:sldId id="30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8"/>
    <a:srgbClr val="008000"/>
    <a:srgbClr val="339933"/>
    <a:srgbClr val="C55A11"/>
    <a:srgbClr val="695087"/>
    <a:srgbClr val="787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56" autoAdjust="0"/>
    <p:restoredTop sz="98790" autoAdjust="0"/>
  </p:normalViewPr>
  <p:slideViewPr>
    <p:cSldViewPr snapToGrid="0">
      <p:cViewPr varScale="1">
        <p:scale>
          <a:sx n="53" d="100"/>
          <a:sy n="53" d="100"/>
        </p:scale>
        <p:origin x="107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8F7A0-3B98-4D59-999D-5C16FAD4C807}" type="datetimeFigureOut">
              <a:rPr lang="en-IE" smtClean="0"/>
              <a:t>15/04/2016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B24B9-25FE-4D79-871F-5D8862E59EB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0991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B91DA-EF38-4B02-BF37-2059F63FF013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2180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B91DA-EF38-4B02-BF37-2059F63FF013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6129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B91DA-EF38-4B02-BF37-2059F63FF013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6140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B91DA-EF38-4B02-BF37-2059F63FF013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965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rgbClr val="4454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4546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3869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79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45221"/>
            <a:ext cx="7886700" cy="5033528"/>
          </a:xfrm>
        </p:spPr>
        <p:txBody>
          <a:bodyPr/>
          <a:lstStyle>
            <a:lvl1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454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971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rgbClr val="4454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44546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597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548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4546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4546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fld id="{EC1B6622-4863-413C-9468-C3E24E8E8AF9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888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668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490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solidFill>
                  <a:srgbClr val="4454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solidFill>
                  <a:srgbClr val="445468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4546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fld id="{EC1B6622-4863-413C-9468-C3E24E8E8AF9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788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45468"/>
                </a:solidFill>
              </a:defRPr>
            </a:lvl1pPr>
            <a:lvl2pPr>
              <a:defRPr>
                <a:solidFill>
                  <a:srgbClr val="445468"/>
                </a:solidFill>
              </a:defRPr>
            </a:lvl2pPr>
            <a:lvl3pPr>
              <a:defRPr>
                <a:solidFill>
                  <a:srgbClr val="445468"/>
                </a:solidFill>
              </a:defRPr>
            </a:lvl3pPr>
            <a:lvl4pPr>
              <a:defRPr>
                <a:solidFill>
                  <a:srgbClr val="445468"/>
                </a:solidFill>
              </a:defRPr>
            </a:lvl4pPr>
            <a:lvl5pPr>
              <a:defRPr>
                <a:solidFill>
                  <a:srgbClr val="445468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45468"/>
                </a:solidFill>
              </a:defRPr>
            </a:lvl1pPr>
          </a:lstStyle>
          <a:p>
            <a:fld id="{EC1B6622-4863-413C-9468-C3E24E8E8AF9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863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4446"/>
            <a:ext cx="7886700" cy="965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8068"/>
            <a:ext cx="7886700" cy="5033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4079" y="6492875"/>
            <a:ext cx="459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45468"/>
                </a:solidFill>
              </a:defRPr>
            </a:lvl1pPr>
          </a:lstStyle>
          <a:p>
            <a:fld id="{EC1B6622-4863-413C-9468-C3E24E8E8AF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1" name="TextBox 20"/>
          <p:cNvSpPr txBox="1"/>
          <p:nvPr userDrawn="1"/>
        </p:nvSpPr>
        <p:spPr>
          <a:xfrm>
            <a:off x="3705639" y="6445735"/>
            <a:ext cx="20501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050" dirty="0" smtClean="0">
                <a:solidFill>
                  <a:srgbClr val="445468"/>
                </a:solidFill>
              </a:rPr>
              <a:t>©</a:t>
            </a:r>
            <a:r>
              <a:rPr lang="en-IE" sz="1050" baseline="0" dirty="0" smtClean="0">
                <a:solidFill>
                  <a:srgbClr val="445468"/>
                </a:solidFill>
              </a:rPr>
              <a:t> </a:t>
            </a:r>
            <a:r>
              <a:rPr lang="en-IE" sz="1050" dirty="0" smtClean="0">
                <a:solidFill>
                  <a:srgbClr val="445468"/>
                </a:solidFill>
              </a:rPr>
              <a:t>Innovation Value Institute 2016</a:t>
            </a:r>
            <a:endParaRPr lang="en-IE" sz="1050" dirty="0">
              <a:solidFill>
                <a:srgbClr val="445468"/>
              </a:solidFill>
            </a:endParaRPr>
          </a:p>
        </p:txBody>
      </p:sp>
      <p:pic>
        <p:nvPicPr>
          <p:cNvPr id="16" name="Picture 7" descr="IVI-BNYM-flags-for-ppt_0001_Layer-0.png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1" r="4103" b="-923"/>
          <a:stretch/>
        </p:blipFill>
        <p:spPr bwMode="auto">
          <a:xfrm>
            <a:off x="304800" y="6430385"/>
            <a:ext cx="1524000" cy="32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PIM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526" y="6347028"/>
            <a:ext cx="1044853" cy="41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636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  <p:sldLayoutId id="2147483670" r:id="rId9"/>
    <p:sldLayoutId id="214748367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44546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4546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4546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4546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546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546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jpeg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Review Outcomes: Ratifying Improvement Focus</a:t>
            </a:r>
            <a:endParaRPr lang="en-IE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30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Ratification Output Sheet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10</a:t>
            </a:fld>
            <a:endParaRPr lang="en-IE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922581"/>
              </p:ext>
            </p:extLst>
          </p:nvPr>
        </p:nvGraphicFramePr>
        <p:xfrm>
          <a:off x="751116" y="1223146"/>
          <a:ext cx="7347854" cy="158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455"/>
                <a:gridCol w="1480458"/>
                <a:gridCol w="1524000"/>
                <a:gridCol w="1654628"/>
                <a:gridCol w="827313"/>
              </a:tblGrid>
              <a:tr h="249434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Improvement Focus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Organisation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Alignment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Improvement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Sponsor</a:t>
                      </a:r>
                      <a:endParaRPr lang="en-IE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sz="1600" dirty="0" smtClean="0">
                          <a:solidFill>
                            <a:schemeClr val="bg1"/>
                          </a:solidFill>
                        </a:rPr>
                        <a:t>Improvement Leader Volunteers</a:t>
                      </a:r>
                      <a:endParaRPr lang="en-IE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sz="1600" dirty="0" smtClean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lang="en-IE" sz="1600" baseline="0" dirty="0" smtClean="0">
                          <a:solidFill>
                            <a:schemeClr val="bg1"/>
                          </a:solidFill>
                        </a:rPr>
                        <a:t> of </a:t>
                      </a:r>
                      <a:r>
                        <a:rPr lang="en-IE" sz="1600" baseline="0" dirty="0" smtClean="0">
                          <a:solidFill>
                            <a:schemeClr val="bg1"/>
                          </a:solidFill>
                        </a:rPr>
                        <a:t>Interests</a:t>
                      </a:r>
                      <a:endParaRPr lang="en-IE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IE" sz="1600" b="0" i="0" u="none" strike="noStrike" dirty="0" smtClean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5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016"/>
            <a:ext cx="7886700" cy="965930"/>
          </a:xfrm>
        </p:spPr>
        <p:txBody>
          <a:bodyPr>
            <a:normAutofit/>
          </a:bodyPr>
          <a:lstStyle/>
          <a:p>
            <a:r>
              <a:rPr lang="en-IE" dirty="0" smtClean="0"/>
              <a:t>Review Outputs: The Numbers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11</a:t>
            </a:fld>
            <a:endParaRPr lang="en-IE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215859"/>
              </p:ext>
            </p:extLst>
          </p:nvPr>
        </p:nvGraphicFramePr>
        <p:xfrm>
          <a:off x="802819" y="1223146"/>
          <a:ext cx="7328809" cy="4681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581"/>
                <a:gridCol w="1208314"/>
                <a:gridCol w="1349829"/>
                <a:gridCol w="1230085"/>
              </a:tblGrid>
              <a:tr h="249434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90728" marR="90728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# </a:t>
                      </a:r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Interest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90728" marR="90728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# Leaders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Interest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90728" marR="90728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# Comments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90728" marR="90728" anchor="ctr">
                    <a:solidFill>
                      <a:srgbClr val="5F784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Voice, Video, </a:t>
                      </a: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&amp;Convergent </a:t>
                      </a:r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Services management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Incident and Problem management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User, Mobile, and Personal Devices management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Asset management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Champion Digital Workplace to the Business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Champion the Business to Digital Workplace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PC management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Peripherals management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IE" sz="1600" dirty="0" smtClean="0">
                          <a:solidFill>
                            <a:srgbClr val="445468"/>
                          </a:solidFill>
                        </a:rPr>
                        <a:t>Leadership Analysis</a:t>
                      </a:r>
                      <a:r>
                        <a:rPr lang="en-IE" sz="1600" baseline="0" dirty="0" smtClean="0">
                          <a:solidFill>
                            <a:srgbClr val="445468"/>
                          </a:solidFill>
                        </a:rPr>
                        <a:t> and Decisions</a:t>
                      </a:r>
                      <a:endParaRPr lang="en-IE" sz="1600" dirty="0">
                        <a:solidFill>
                          <a:srgbClr val="445468"/>
                        </a:solidFill>
                      </a:endParaRPr>
                    </a:p>
                  </a:txBody>
                  <a:tcPr marL="90728" marR="90728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IE" sz="1600" dirty="0" smtClean="0">
                          <a:solidFill>
                            <a:srgbClr val="445468"/>
                          </a:solidFill>
                        </a:rPr>
                        <a:t>Other</a:t>
                      </a:r>
                      <a:endParaRPr lang="en-IE" sz="1600" dirty="0">
                        <a:solidFill>
                          <a:srgbClr val="445468"/>
                        </a:solidFill>
                      </a:endParaRPr>
                    </a:p>
                  </a:txBody>
                  <a:tcPr marL="90728" marR="9072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E" sz="1600" b="0" i="0" u="none" strike="noStrike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 rot="785198">
            <a:off x="8271000" y="279702"/>
            <a:ext cx="619946" cy="554877"/>
            <a:chOff x="6625066" y="817896"/>
            <a:chExt cx="932557" cy="88174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1" t="10697" r="16032" b="16860"/>
            <a:stretch/>
          </p:blipFill>
          <p:spPr>
            <a:xfrm>
              <a:off x="6675881" y="817896"/>
              <a:ext cx="881742" cy="88174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25066" y="935602"/>
              <a:ext cx="909552" cy="68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Sample</a:t>
              </a:r>
            </a:p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1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15964"/>
            <a:ext cx="7886700" cy="965930"/>
          </a:xfrm>
        </p:spPr>
        <p:txBody>
          <a:bodyPr>
            <a:noAutofit/>
          </a:bodyPr>
          <a:lstStyle/>
          <a:p>
            <a:r>
              <a:rPr lang="en-IE" dirty="0" smtClean="0"/>
              <a:t>Review Outputs: The Reasons for Priorities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12</a:t>
            </a:fld>
            <a:endParaRPr lang="en-IE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815395"/>
              </p:ext>
            </p:extLst>
          </p:nvPr>
        </p:nvGraphicFramePr>
        <p:xfrm>
          <a:off x="628650" y="1910651"/>
          <a:ext cx="2296886" cy="198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Worksheet" showAsIcon="1" r:id="rId3" imgW="914400" imgH="792360" progId="Excel.Sheet.12">
                  <p:embed/>
                </p:oleObj>
              </mc:Choice>
              <mc:Fallback>
                <p:oleObj name="Worksheet" showAsIcon="1" r:id="rId3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8650" y="1910651"/>
                        <a:ext cx="2296886" cy="1989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 rot="785198">
            <a:off x="8177616" y="277971"/>
            <a:ext cx="726481" cy="554877"/>
            <a:chOff x="6533438" y="817896"/>
            <a:chExt cx="1092815" cy="88174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1" t="10697" r="16032" b="16860"/>
            <a:stretch/>
          </p:blipFill>
          <p:spPr>
            <a:xfrm>
              <a:off x="6675881" y="817896"/>
              <a:ext cx="881742" cy="88174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533438" y="935604"/>
              <a:ext cx="1092815" cy="68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Review</a:t>
              </a:r>
            </a:p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011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Improvement Sponsor Role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improvement </a:t>
            </a:r>
            <a:r>
              <a:rPr lang="en-IE" dirty="0"/>
              <a:t>sponsor i</a:t>
            </a:r>
            <a:r>
              <a:rPr lang="en-IE" dirty="0" smtClean="0"/>
              <a:t>s </a:t>
            </a:r>
            <a:r>
              <a:rPr lang="en-IE" dirty="0"/>
              <a:t>outside the working </a:t>
            </a:r>
            <a:r>
              <a:rPr lang="en-IE" dirty="0" smtClean="0"/>
              <a:t>group. It is a supportive role to:</a:t>
            </a:r>
          </a:p>
          <a:p>
            <a:pPr marL="0" indent="0">
              <a:buNone/>
            </a:pPr>
            <a:r>
              <a:rPr lang="en-IE" dirty="0"/>
              <a:t> </a:t>
            </a:r>
          </a:p>
          <a:p>
            <a:pPr lvl="1"/>
            <a:r>
              <a:rPr lang="en-IE" dirty="0"/>
              <a:t>Encourage self-organizing, collaboration </a:t>
            </a:r>
            <a:r>
              <a:rPr lang="en-IE" dirty="0" smtClean="0"/>
              <a:t>&amp; learning</a:t>
            </a:r>
            <a:endParaRPr lang="en-IE" dirty="0"/>
          </a:p>
          <a:p>
            <a:pPr lvl="1"/>
            <a:r>
              <a:rPr lang="en-IE" dirty="0" smtClean="0"/>
              <a:t>Mentor </a:t>
            </a:r>
            <a:r>
              <a:rPr lang="en-IE" dirty="0"/>
              <a:t>the workgroup leader as </a:t>
            </a:r>
            <a:r>
              <a:rPr lang="en-IE" dirty="0" smtClean="0"/>
              <a:t>needed</a:t>
            </a:r>
          </a:p>
          <a:p>
            <a:pPr lvl="1"/>
            <a:r>
              <a:rPr lang="en-IE" dirty="0" smtClean="0"/>
              <a:t>Promote</a:t>
            </a:r>
            <a:r>
              <a:rPr lang="en-IE" dirty="0"/>
              <a:t> the work of the </a:t>
            </a:r>
            <a:r>
              <a:rPr lang="en-IE" dirty="0" smtClean="0"/>
              <a:t>group</a:t>
            </a:r>
            <a:endParaRPr lang="en-IE" dirty="0"/>
          </a:p>
          <a:p>
            <a:pPr lvl="1"/>
            <a:r>
              <a:rPr lang="en-IE" dirty="0"/>
              <a:t>Give guidance on difficult decisions or challenges</a:t>
            </a:r>
          </a:p>
          <a:p>
            <a:pPr lvl="1"/>
            <a:r>
              <a:rPr lang="en-IE" dirty="0"/>
              <a:t>Support setting up links outside of the workgroup's </a:t>
            </a:r>
            <a:r>
              <a:rPr lang="en-IE" dirty="0" smtClean="0"/>
              <a:t>domain</a:t>
            </a:r>
            <a:endParaRPr lang="en-IE" dirty="0"/>
          </a:p>
          <a:p>
            <a:pPr lvl="1"/>
            <a:r>
              <a:rPr lang="en-IE" dirty="0"/>
              <a:t>Help with practical supports (e.g. </a:t>
            </a:r>
            <a:r>
              <a:rPr lang="en-IE" dirty="0" smtClean="0"/>
              <a:t>equipment and </a:t>
            </a:r>
            <a:r>
              <a:rPr lang="en-IE" dirty="0"/>
              <a:t>training</a:t>
            </a:r>
            <a:r>
              <a:rPr lang="en-IE" dirty="0" smtClean="0"/>
              <a:t>)</a:t>
            </a:r>
            <a:endParaRPr lang="en-IE" dirty="0"/>
          </a:p>
          <a:p>
            <a:pPr lvl="1"/>
            <a:r>
              <a:rPr lang="en-IE" dirty="0"/>
              <a:t>Advocate for the group and its </a:t>
            </a:r>
            <a:r>
              <a:rPr lang="en-IE" dirty="0" smtClean="0"/>
              <a:t>work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03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7251"/>
            <a:ext cx="7886700" cy="983349"/>
          </a:xfrm>
        </p:spPr>
        <p:txBody>
          <a:bodyPr>
            <a:normAutofit/>
          </a:bodyPr>
          <a:lstStyle/>
          <a:p>
            <a:r>
              <a:rPr lang="en-IE" dirty="0" smtClean="0"/>
              <a:t>Workgroup Roles</a:t>
            </a:r>
            <a:endParaRPr lang="en-IE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1"/>
          </p:nvPr>
        </p:nvSpPr>
        <p:spPr>
          <a:xfrm>
            <a:off x="629842" y="1028014"/>
            <a:ext cx="3868340" cy="419780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Leader</a:t>
            </a:r>
            <a:endParaRPr lang="en-IE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629842" y="1447794"/>
            <a:ext cx="3868340" cy="4887692"/>
          </a:xfrm>
        </p:spPr>
        <p:txBody>
          <a:bodyPr>
            <a:noAutofit/>
          </a:bodyPr>
          <a:lstStyle/>
          <a:p>
            <a:r>
              <a:rPr lang="en-IE" sz="2200" dirty="0" smtClean="0"/>
              <a:t>Run </a:t>
            </a:r>
            <a:r>
              <a:rPr lang="en-IE" sz="2200" dirty="0"/>
              <a:t>the improvement ideas workshop</a:t>
            </a:r>
          </a:p>
          <a:p>
            <a:r>
              <a:rPr lang="en-IE" sz="2200" dirty="0"/>
              <a:t>Plan the work with the workgroup, and steer the work as it gets done</a:t>
            </a:r>
          </a:p>
          <a:p>
            <a:r>
              <a:rPr lang="en-IE" sz="2200" dirty="0"/>
              <a:t>Have an overview of progress</a:t>
            </a:r>
          </a:p>
          <a:p>
            <a:r>
              <a:rPr lang="en-IE" sz="2200" dirty="0"/>
              <a:t>Help to remove roadblocks </a:t>
            </a:r>
          </a:p>
          <a:p>
            <a:r>
              <a:rPr lang="en-IE" sz="2200" dirty="0"/>
              <a:t>Build links with teams you depend on</a:t>
            </a:r>
          </a:p>
          <a:p>
            <a:r>
              <a:rPr lang="en-IE" sz="2200" dirty="0"/>
              <a:t>Get help from your improvement sponsor</a:t>
            </a:r>
          </a:p>
          <a:p>
            <a:r>
              <a:rPr lang="en-IE" sz="2200" dirty="0"/>
              <a:t>Hold </a:t>
            </a:r>
            <a:r>
              <a:rPr lang="en-IE" sz="2200" dirty="0" smtClean="0"/>
              <a:t>retrospectives</a:t>
            </a:r>
            <a:endParaRPr lang="en-IE" sz="22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"/>
          </p:nvPr>
        </p:nvSpPr>
        <p:spPr>
          <a:xfrm>
            <a:off x="4629150" y="1028014"/>
            <a:ext cx="3887391" cy="419780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Group Member</a:t>
            </a:r>
            <a:endParaRPr lang="en-IE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629150" y="1447794"/>
            <a:ext cx="3887391" cy="4887692"/>
          </a:xfrm>
        </p:spPr>
        <p:txBody>
          <a:bodyPr>
            <a:normAutofit/>
          </a:bodyPr>
          <a:lstStyle/>
          <a:p>
            <a:r>
              <a:rPr lang="en-IE" sz="2200" dirty="0" smtClean="0"/>
              <a:t>Actively </a:t>
            </a:r>
            <a:r>
              <a:rPr lang="en-IE" sz="2200" dirty="0"/>
              <a:t>contribute your knowledge and ideas to help your group make progress</a:t>
            </a:r>
          </a:p>
          <a:p>
            <a:r>
              <a:rPr lang="en-IE" sz="2200" dirty="0"/>
              <a:t>Be ready to learn and try out new things       </a:t>
            </a:r>
          </a:p>
          <a:p>
            <a:r>
              <a:rPr lang="en-IE" sz="2200" dirty="0"/>
              <a:t>Work collaboratively with your workgroup, your users and service owner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4079" y="5839726"/>
            <a:ext cx="459921" cy="365125"/>
          </a:xfrm>
        </p:spPr>
        <p:txBody>
          <a:bodyPr/>
          <a:lstStyle/>
          <a:p>
            <a:fld id="{EC1B6622-4863-413C-9468-C3E24E8E8AF9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35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Ratification Output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15</a:t>
            </a:fld>
            <a:endParaRPr lang="en-IE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6991"/>
              </p:ext>
            </p:extLst>
          </p:nvPr>
        </p:nvGraphicFramePr>
        <p:xfrm>
          <a:off x="751116" y="1223146"/>
          <a:ext cx="7347854" cy="224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455"/>
                <a:gridCol w="1480458"/>
                <a:gridCol w="1524000"/>
                <a:gridCol w="1654628"/>
                <a:gridCol w="827313"/>
              </a:tblGrid>
              <a:tr h="249434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Improvement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Focus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Organisation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Alignment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chemeClr val="bg1"/>
                          </a:solidFill>
                        </a:rPr>
                        <a:t>Improvement</a:t>
                      </a:r>
                      <a:r>
                        <a:rPr lang="en-IE" baseline="0" dirty="0" smtClean="0">
                          <a:solidFill>
                            <a:schemeClr val="bg1"/>
                          </a:solidFill>
                        </a:rPr>
                        <a:t> Sponsor</a:t>
                      </a:r>
                      <a:endParaRPr lang="en-IE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sz="1600" dirty="0" smtClean="0">
                          <a:solidFill>
                            <a:schemeClr val="bg1"/>
                          </a:solidFill>
                        </a:rPr>
                        <a:t>Leader Offers</a:t>
                      </a: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IE" sz="1600" dirty="0" smtClean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lang="en-IE" sz="1600" baseline="0" dirty="0" smtClean="0">
                          <a:solidFill>
                            <a:schemeClr val="bg1"/>
                          </a:solidFill>
                        </a:rPr>
                        <a:t> of </a:t>
                      </a:r>
                      <a:r>
                        <a:rPr lang="en-IE" sz="1600" dirty="0" smtClean="0">
                          <a:solidFill>
                            <a:schemeClr val="bg1"/>
                          </a:solidFill>
                        </a:rPr>
                        <a:t>Interest</a:t>
                      </a:r>
                      <a:endParaRPr lang="en-IE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5F784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Topic</a:t>
                      </a:r>
                      <a:r>
                        <a:rPr lang="en-IE" sz="1600" b="0" i="0" u="none" strike="noStrike" baseline="0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  <a:endParaRPr lang="en-IE" sz="1600" b="0" i="0" u="none" strike="noStrike" dirty="0" smtClean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445468"/>
                          </a:solidFill>
                        </a:rPr>
                        <a:t>Fix</a:t>
                      </a:r>
                      <a:r>
                        <a:rPr lang="en-IE" baseline="0" dirty="0" smtClean="0">
                          <a:solidFill>
                            <a:srgbClr val="445468"/>
                          </a:solidFill>
                        </a:rPr>
                        <a:t>-it Program</a:t>
                      </a:r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Jane Doe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Fred</a:t>
                      </a:r>
                      <a:r>
                        <a:rPr lang="en-IE" sz="1600" b="0" i="0" u="none" strike="noStrike" baseline="0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Jones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Erika </a:t>
                      </a:r>
                      <a:r>
                        <a:rPr lang="en-IE" sz="1600" b="0" i="0" u="none" strike="noStrike" dirty="0" err="1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Mustermann</a:t>
                      </a:r>
                      <a:endParaRPr lang="en-IE" sz="1600" b="0" i="0" u="none" strike="noStrike" dirty="0" smtClean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Jan </a:t>
                      </a:r>
                      <a:r>
                        <a:rPr lang="en-IE" sz="1600" b="0" i="0" u="none" strike="noStrike" dirty="0" err="1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Modaal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Topic</a:t>
                      </a:r>
                      <a:r>
                        <a:rPr lang="en-IE" sz="1600" b="0" i="0" u="none" strike="noStrike" baseline="0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445468"/>
                          </a:solidFill>
                        </a:rPr>
                        <a:t>Fix</a:t>
                      </a:r>
                      <a:r>
                        <a:rPr lang="en-IE" baseline="0" dirty="0" smtClean="0">
                          <a:solidFill>
                            <a:srgbClr val="445468"/>
                          </a:solidFill>
                        </a:rPr>
                        <a:t>-it Program</a:t>
                      </a:r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Mary Smith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Petra </a:t>
                      </a:r>
                      <a:r>
                        <a:rPr lang="en-IE" sz="1600" b="0" i="0" u="none" strike="noStrike" dirty="0" err="1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Novák</a:t>
                      </a: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Jeanne </a:t>
                      </a:r>
                      <a:r>
                        <a:rPr lang="en-IE" sz="1600" b="0" i="0" u="none" strike="noStrike" dirty="0" err="1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Dupont</a:t>
                      </a:r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5720" marR="4572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Topic 1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baseline="0" dirty="0" smtClean="0">
                          <a:solidFill>
                            <a:srgbClr val="445468"/>
                          </a:solidFill>
                        </a:rPr>
                        <a:t>Grow Program</a:t>
                      </a:r>
                      <a:endParaRPr lang="en-IE" dirty="0">
                        <a:solidFill>
                          <a:srgbClr val="445468"/>
                        </a:solidFill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Jan Jansen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Mario Rossi 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 smtClean="0">
                          <a:solidFill>
                            <a:srgbClr val="445468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IE" sz="1600" b="0" i="0" u="none" strike="noStrike" dirty="0">
                        <a:solidFill>
                          <a:srgbClr val="445468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solidFill>
                      <a:srgbClr val="F0FFE1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 rot="785198">
            <a:off x="8271000" y="279702"/>
            <a:ext cx="619946" cy="554877"/>
            <a:chOff x="6625066" y="817896"/>
            <a:chExt cx="932557" cy="8817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1" t="10697" r="16032" b="16860"/>
            <a:stretch/>
          </p:blipFill>
          <p:spPr>
            <a:xfrm>
              <a:off x="6675881" y="817896"/>
              <a:ext cx="881742" cy="88174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625066" y="935602"/>
              <a:ext cx="909552" cy="684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Sample</a:t>
              </a:r>
            </a:p>
            <a:p>
              <a:pPr algn="ctr"/>
              <a:r>
                <a:rPr lang="en-IE" sz="1100" dirty="0" smtClean="0">
                  <a:solidFill>
                    <a:srgbClr val="445468"/>
                  </a:solidFill>
                </a:rPr>
                <a:t>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4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 </a:t>
            </a:r>
            <a:r>
              <a:rPr lang="en-IE" dirty="0" smtClean="0"/>
              <a:t>       Ratify Improvement Focus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IE" b="1" dirty="0" smtClean="0"/>
              <a:t>Objective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IE" b="0" dirty="0" smtClean="0"/>
              <a:t>Leadership team agree and communicate improvement focus</a:t>
            </a:r>
          </a:p>
          <a:p>
            <a:endParaRPr lang="en-IE" b="0" dirty="0" smtClean="0"/>
          </a:p>
          <a:p>
            <a:pPr marL="0" indent="0">
              <a:spcAft>
                <a:spcPts val="1800"/>
              </a:spcAft>
              <a:buNone/>
            </a:pPr>
            <a:r>
              <a:rPr lang="en-IE" b="1" dirty="0" smtClean="0"/>
              <a:t>Key Activities</a:t>
            </a:r>
          </a:p>
          <a:p>
            <a:pPr marL="358775" indent="-360000"/>
            <a:r>
              <a:rPr lang="en-IE" dirty="0" smtClean="0"/>
              <a:t>Review outputs from results sessions</a:t>
            </a:r>
          </a:p>
          <a:p>
            <a:pPr marL="358775" indent="-360000"/>
            <a:r>
              <a:rPr lang="en-IE" dirty="0" smtClean="0"/>
              <a:t>Ratify </a:t>
            </a:r>
            <a:r>
              <a:rPr lang="en-IE" b="0" dirty="0" smtClean="0"/>
              <a:t>top 3 improvement focus areas</a:t>
            </a:r>
          </a:p>
          <a:p>
            <a:pPr marL="358775" indent="-360000"/>
            <a:r>
              <a:rPr lang="en-IE" dirty="0" smtClean="0"/>
              <a:t>Identify Leadership team sponsor for each area</a:t>
            </a:r>
            <a:endParaRPr lang="en-IE" b="0" dirty="0" smtClean="0"/>
          </a:p>
          <a:p>
            <a:pPr marL="358775" indent="-360000"/>
            <a:r>
              <a:rPr lang="en-IE" dirty="0" smtClean="0"/>
              <a:t>Align with organisational improvement programs</a:t>
            </a:r>
            <a:endParaRPr lang="en-IE" b="0" dirty="0" smtClean="0"/>
          </a:p>
          <a:p>
            <a:pPr marL="358775" indent="-360000"/>
            <a:r>
              <a:rPr lang="en-IE" dirty="0" smtClean="0"/>
              <a:t>Communicate conclusions, decisions and next steps</a:t>
            </a:r>
            <a:endParaRPr lang="en-IE" b="0" dirty="0" smtClean="0"/>
          </a:p>
          <a:p>
            <a:endParaRPr lang="en-IE" b="0" dirty="0"/>
          </a:p>
          <a:p>
            <a:endParaRPr lang="en-IE" b="0" dirty="0" smtClean="0"/>
          </a:p>
          <a:p>
            <a:endParaRPr lang="en-IE" b="0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16</a:t>
            </a:fld>
            <a:endParaRPr lang="en-US" altLang="en-US" dirty="0">
              <a:solidFill>
                <a:srgbClr val="19373D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670192" y="435182"/>
            <a:ext cx="1059358" cy="596029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Measure &amp; Focus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0420" y="65850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632423"/>
                </a:solidFill>
              </a:rPr>
              <a:t>Stage </a:t>
            </a:r>
            <a:r>
              <a:rPr lang="en-IE" b="1" dirty="0" smtClean="0">
                <a:solidFill>
                  <a:srgbClr val="632423"/>
                </a:solidFill>
              </a:rPr>
              <a:t>2</a:t>
            </a:r>
            <a:endParaRPr lang="en-IE" b="1" dirty="0">
              <a:solidFill>
                <a:srgbClr val="63242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351" y="3322954"/>
            <a:ext cx="231579" cy="394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350" y="3750465"/>
            <a:ext cx="231579" cy="3946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79" y="4130233"/>
            <a:ext cx="231579" cy="3946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76" y="5031398"/>
            <a:ext cx="318882" cy="4643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3209" y="3322954"/>
            <a:ext cx="460120" cy="5305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78" y="4558216"/>
            <a:ext cx="231579" cy="3946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78" y="273421"/>
            <a:ext cx="465596" cy="40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2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4446"/>
            <a:ext cx="8217448" cy="96593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Stage 3: Collaborate and Improve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60035" y="1981340"/>
            <a:ext cx="1967749" cy="2763842"/>
            <a:chOff x="660035" y="1556792"/>
            <a:chExt cx="1967749" cy="2763842"/>
          </a:xfrm>
        </p:grpSpPr>
        <p:sp>
          <p:nvSpPr>
            <p:cNvPr id="17" name="Pentagon 16"/>
            <p:cNvSpPr/>
            <p:nvPr/>
          </p:nvSpPr>
          <p:spPr>
            <a:xfrm>
              <a:off x="678698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Vision &amp; Engage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grayscl/>
            </a:blip>
            <a:srcRect t="21940" b="13777"/>
            <a:stretch/>
          </p:blipFill>
          <p:spPr>
            <a:xfrm>
              <a:off x="660035" y="3049602"/>
              <a:ext cx="1734741" cy="127103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699792" y="1981340"/>
            <a:ext cx="1949086" cy="2936687"/>
            <a:chOff x="2699792" y="1556792"/>
            <a:chExt cx="1949086" cy="29366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3375" y="2934904"/>
              <a:ext cx="1486260" cy="1558575"/>
            </a:xfrm>
            <a:prstGeom prst="rect">
              <a:avLst/>
            </a:prstGeom>
          </p:spPr>
        </p:pic>
        <p:sp>
          <p:nvSpPr>
            <p:cNvPr id="26" name="Pentagon 25"/>
            <p:cNvSpPr/>
            <p:nvPr/>
          </p:nvSpPr>
          <p:spPr>
            <a:xfrm>
              <a:off x="2699792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>
                  <a:solidFill>
                    <a:schemeClr val="bg1">
                      <a:lumMod val="50000"/>
                    </a:schemeClr>
                  </a:solidFill>
                </a:rPr>
                <a:t>Measure &amp; Focus</a:t>
              </a:r>
            </a:p>
          </p:txBody>
        </p:sp>
      </p:grpSp>
      <p:sp>
        <p:nvSpPr>
          <p:cNvPr id="27" name="Pentagon 26"/>
          <p:cNvSpPr/>
          <p:nvPr/>
        </p:nvSpPr>
        <p:spPr>
          <a:xfrm>
            <a:off x="4753500" y="1981340"/>
            <a:ext cx="1949086" cy="1334829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Collaborate &amp; </a:t>
            </a: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Improve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729367" y="1981340"/>
            <a:ext cx="2063130" cy="2841887"/>
            <a:chOff x="6729367" y="1556792"/>
            <a:chExt cx="2063130" cy="2841887"/>
          </a:xfrm>
        </p:grpSpPr>
        <p:sp>
          <p:nvSpPr>
            <p:cNvPr id="28" name="Pentagon 27"/>
            <p:cNvSpPr/>
            <p:nvPr/>
          </p:nvSpPr>
          <p:spPr>
            <a:xfrm>
              <a:off x="6843411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Measure &amp; Learn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729367" y="3025884"/>
              <a:ext cx="2019097" cy="1372795"/>
              <a:chOff x="6843411" y="3025884"/>
              <a:chExt cx="2019097" cy="137279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/>
              <a:srcRect l="3911" t="7679" r="30364"/>
              <a:stretch/>
            </p:blipFill>
            <p:spPr>
              <a:xfrm>
                <a:off x="6843411" y="3025884"/>
                <a:ext cx="1048541" cy="916231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4582" t="30912" r="21098"/>
              <a:stretch/>
            </p:blipFill>
            <p:spPr>
              <a:xfrm>
                <a:off x="7932676" y="3060882"/>
                <a:ext cx="929832" cy="881233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929635" y="3967792"/>
                <a:ext cx="1924634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Learnings, actions, backlog, </a:t>
                </a:r>
                <a:r>
                  <a:rPr lang="en-IE" sz="11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updates, </a:t>
                </a:r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communications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/>
          <a:srcRect b="18929"/>
          <a:stretch/>
        </p:blipFill>
        <p:spPr>
          <a:xfrm>
            <a:off x="4733697" y="3623835"/>
            <a:ext cx="1582778" cy="11213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2900" y="1475468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4406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Stage 1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0510" y="1475468"/>
            <a:ext cx="114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632423"/>
                </a:solidFill>
                <a:latin typeface="+mn-lt"/>
              </a:rPr>
              <a:t>Stage 2</a:t>
            </a:r>
            <a:endParaRPr lang="en-IE" b="1" dirty="0">
              <a:solidFill>
                <a:srgbClr val="632423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5526" y="1475468"/>
            <a:ext cx="10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F6228"/>
                </a:solidFill>
                <a:latin typeface="+mn-lt"/>
              </a:rPr>
              <a:t>Stage 3</a:t>
            </a:r>
            <a:endParaRPr lang="en-IE" b="1" dirty="0">
              <a:solidFill>
                <a:srgbClr val="4F6228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2020" y="1475468"/>
            <a:ext cx="105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03152"/>
                </a:solidFill>
                <a:latin typeface="+mn-lt"/>
              </a:rPr>
              <a:t>Stage 4</a:t>
            </a:r>
            <a:endParaRPr lang="en-IE" b="1" dirty="0">
              <a:solidFill>
                <a:srgbClr val="403152"/>
              </a:solidFill>
              <a:latin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337412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IE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825875" y="3696295"/>
            <a:ext cx="1424387" cy="1121346"/>
            <a:chOff x="5271803" y="2096995"/>
            <a:chExt cx="1424387" cy="647860"/>
          </a:xfrm>
        </p:grpSpPr>
        <p:pic>
          <p:nvPicPr>
            <p:cNvPr id="53" name="Picture 52" descr="homepage-insight-icon.png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7863" y="2132855"/>
              <a:ext cx="518327" cy="612000"/>
            </a:xfrm>
            <a:prstGeom prst="rect">
              <a:avLst/>
            </a:prstGeom>
          </p:spPr>
        </p:pic>
        <p:pic>
          <p:nvPicPr>
            <p:cNvPr id="54" name="Picture 53" descr="homepage-insight-icon.png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71803" y="2096995"/>
              <a:ext cx="518327" cy="612000"/>
            </a:xfrm>
            <a:prstGeom prst="rect">
              <a:avLst/>
            </a:prstGeom>
          </p:spPr>
        </p:pic>
        <p:cxnSp>
          <p:nvCxnSpPr>
            <p:cNvPr id="55" name="Curved Connector 54"/>
            <p:cNvCxnSpPr>
              <a:stCxn id="54" idx="0"/>
              <a:endCxn id="53" idx="0"/>
            </p:cNvCxnSpPr>
            <p:nvPr/>
          </p:nvCxnSpPr>
          <p:spPr>
            <a:xfrm rot="16200000" flipH="1">
              <a:off x="5966066" y="1661895"/>
              <a:ext cx="35860" cy="906061"/>
            </a:xfrm>
            <a:prstGeom prst="curvedConnector3">
              <a:avLst>
                <a:gd name="adj1" fmla="val -368306"/>
              </a:avLst>
            </a:prstGeom>
            <a:ln w="28575">
              <a:solidFill>
                <a:schemeClr val="bg1">
                  <a:lumMod val="65000"/>
                </a:schemeClr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urved Up Arrow 29"/>
          <p:cNvSpPr/>
          <p:nvPr/>
        </p:nvSpPr>
        <p:spPr>
          <a:xfrm flipH="1">
            <a:off x="179511" y="4369341"/>
            <a:ext cx="8666587" cy="1003005"/>
          </a:xfrm>
          <a:prstGeom prst="curvedUp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855014" y="1412370"/>
            <a:ext cx="1383244" cy="457664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" name="Shape 34"/>
          <p:cNvSpPr/>
          <p:nvPr/>
        </p:nvSpPr>
        <p:spPr>
          <a:xfrm rot="1604795">
            <a:off x="4079313" y="1320766"/>
            <a:ext cx="748334" cy="707759"/>
          </a:xfrm>
          <a:prstGeom prst="swooshArrow">
            <a:avLst>
              <a:gd name="adj1" fmla="val 32936"/>
              <a:gd name="adj2" fmla="val 31370"/>
            </a:avLst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55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 </a:t>
            </a:r>
            <a:r>
              <a:rPr lang="en-IE" dirty="0" smtClean="0"/>
              <a:t>          Collaborate and Improve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IE" dirty="0"/>
              <a:t>Establish improvement teams</a:t>
            </a:r>
          </a:p>
          <a:p>
            <a:pPr>
              <a:spcAft>
                <a:spcPts val="1200"/>
              </a:spcAft>
            </a:pPr>
            <a:r>
              <a:rPr lang="en-IE" dirty="0"/>
              <a:t>Hold improvement </a:t>
            </a:r>
            <a:r>
              <a:rPr lang="en-IE" dirty="0" smtClean="0"/>
              <a:t>workshops</a:t>
            </a:r>
          </a:p>
          <a:p>
            <a:pPr>
              <a:spcAft>
                <a:spcPts val="1200"/>
              </a:spcAft>
            </a:pPr>
            <a:r>
              <a:rPr lang="en-IE" dirty="0" smtClean="0"/>
              <a:t>Prioritise and create benefits maps</a:t>
            </a:r>
          </a:p>
          <a:p>
            <a:pPr>
              <a:spcAft>
                <a:spcPts val="1200"/>
              </a:spcAft>
            </a:pPr>
            <a:r>
              <a:rPr lang="en-IE" dirty="0" smtClean="0"/>
              <a:t>Get stakeholder commitment</a:t>
            </a:r>
          </a:p>
          <a:p>
            <a:pPr>
              <a:spcAft>
                <a:spcPts val="1200"/>
              </a:spcAft>
            </a:pPr>
            <a:r>
              <a:rPr lang="en-IE" dirty="0" smtClean="0"/>
              <a:t>Collaborate to realise improvements </a:t>
            </a:r>
          </a:p>
          <a:p>
            <a:pPr marL="0" indent="0">
              <a:lnSpc>
                <a:spcPct val="50000"/>
              </a:lnSpc>
              <a:spcBef>
                <a:spcPts val="0"/>
              </a:spcBef>
              <a:buNone/>
            </a:pPr>
            <a:r>
              <a:rPr lang="en-IE" dirty="0"/>
              <a:t> </a:t>
            </a:r>
            <a:r>
              <a:rPr lang="en-IE" dirty="0" smtClean="0"/>
              <a:t>  iteratively</a:t>
            </a:r>
          </a:p>
          <a:p>
            <a:pPr marL="0" indent="0">
              <a:spcAft>
                <a:spcPts val="1200"/>
              </a:spcAft>
              <a:buNone/>
            </a:pPr>
            <a:endParaRPr lang="en-IE" dirty="0"/>
          </a:p>
          <a:p>
            <a:pPr marL="0" indent="0">
              <a:buNone/>
            </a:pPr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18</a:t>
            </a:fld>
            <a:endParaRPr lang="en-US" altLang="en-US" dirty="0">
              <a:solidFill>
                <a:srgbClr val="19373D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15" y="1144762"/>
            <a:ext cx="465596" cy="400412"/>
          </a:xfrm>
          <a:prstGeom prst="rect">
            <a:avLst/>
          </a:prstGeom>
        </p:spPr>
      </p:pic>
      <p:sp>
        <p:nvSpPr>
          <p:cNvPr id="22" name="Pentagon 21"/>
          <p:cNvSpPr/>
          <p:nvPr/>
        </p:nvSpPr>
        <p:spPr>
          <a:xfrm>
            <a:off x="628650" y="409400"/>
            <a:ext cx="1265463" cy="639572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Collaborate &amp; Improve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420" y="65850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4F6228"/>
                </a:solidFill>
              </a:rPr>
              <a:t>Stage 3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15" y="3129623"/>
            <a:ext cx="465596" cy="40041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556890" y="3802107"/>
            <a:ext cx="766591" cy="405875"/>
            <a:chOff x="10139972" y="2711201"/>
            <a:chExt cx="766591" cy="40587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972" y="2716664"/>
              <a:ext cx="465596" cy="40041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967" y="2711201"/>
              <a:ext cx="465596" cy="400412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7556890" y="1893435"/>
            <a:ext cx="766591" cy="405875"/>
            <a:chOff x="10139972" y="2711201"/>
            <a:chExt cx="766591" cy="40587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972" y="2716664"/>
              <a:ext cx="465596" cy="400412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967" y="2711201"/>
              <a:ext cx="465596" cy="400412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7556890" y="2584052"/>
            <a:ext cx="766591" cy="405875"/>
            <a:chOff x="10139972" y="2711201"/>
            <a:chExt cx="766591" cy="40587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972" y="2716664"/>
              <a:ext cx="465596" cy="40041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967" y="2711201"/>
              <a:ext cx="465596" cy="4004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5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Stage 4:  Measure &amp; Learn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60035" y="1981340"/>
            <a:ext cx="1967749" cy="2763842"/>
            <a:chOff x="660035" y="1556792"/>
            <a:chExt cx="1967749" cy="2763842"/>
          </a:xfrm>
        </p:grpSpPr>
        <p:sp>
          <p:nvSpPr>
            <p:cNvPr id="17" name="Pentagon 16"/>
            <p:cNvSpPr/>
            <p:nvPr/>
          </p:nvSpPr>
          <p:spPr>
            <a:xfrm>
              <a:off x="678698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Vision &amp; Engage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grayscl/>
            </a:blip>
            <a:srcRect t="21940" b="13777"/>
            <a:stretch/>
          </p:blipFill>
          <p:spPr>
            <a:xfrm>
              <a:off x="660035" y="3049602"/>
              <a:ext cx="1734741" cy="127103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699792" y="1981340"/>
            <a:ext cx="1949086" cy="2936687"/>
            <a:chOff x="2699792" y="1556792"/>
            <a:chExt cx="1949086" cy="29366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3375" y="2934904"/>
              <a:ext cx="1486260" cy="1558575"/>
            </a:xfrm>
            <a:prstGeom prst="rect">
              <a:avLst/>
            </a:prstGeom>
          </p:spPr>
        </p:pic>
        <p:sp>
          <p:nvSpPr>
            <p:cNvPr id="26" name="Pentagon 25"/>
            <p:cNvSpPr/>
            <p:nvPr/>
          </p:nvSpPr>
          <p:spPr>
            <a:xfrm>
              <a:off x="2699792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>
                  <a:solidFill>
                    <a:schemeClr val="bg1">
                      <a:lumMod val="50000"/>
                    </a:schemeClr>
                  </a:solidFill>
                </a:rPr>
                <a:t>Measure &amp; Focus</a:t>
              </a:r>
            </a:p>
          </p:txBody>
        </p:sp>
      </p:grpSp>
      <p:sp>
        <p:nvSpPr>
          <p:cNvPr id="27" name="Pentagon 26"/>
          <p:cNvSpPr/>
          <p:nvPr/>
        </p:nvSpPr>
        <p:spPr>
          <a:xfrm>
            <a:off x="4753500" y="1981340"/>
            <a:ext cx="1949086" cy="1334829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Collaborate &amp; </a:t>
            </a: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Improve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729367" y="1981340"/>
            <a:ext cx="2063130" cy="2841887"/>
            <a:chOff x="6729367" y="1556792"/>
            <a:chExt cx="2063130" cy="2841887"/>
          </a:xfrm>
        </p:grpSpPr>
        <p:sp>
          <p:nvSpPr>
            <p:cNvPr id="28" name="Pentagon 27"/>
            <p:cNvSpPr/>
            <p:nvPr/>
          </p:nvSpPr>
          <p:spPr>
            <a:xfrm>
              <a:off x="6843411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Measure &amp; Learn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729367" y="3025884"/>
              <a:ext cx="2019097" cy="1372795"/>
              <a:chOff x="6843411" y="3025884"/>
              <a:chExt cx="2019097" cy="137279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/>
              <a:srcRect l="3911" t="7679" r="30364"/>
              <a:stretch/>
            </p:blipFill>
            <p:spPr>
              <a:xfrm>
                <a:off x="6843411" y="3025884"/>
                <a:ext cx="1048541" cy="916231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4582" t="30912" r="21098"/>
              <a:stretch/>
            </p:blipFill>
            <p:spPr>
              <a:xfrm>
                <a:off x="7932676" y="3060882"/>
                <a:ext cx="929832" cy="881233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929635" y="3967792"/>
                <a:ext cx="1924634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Learnings, actions, backlog, </a:t>
                </a:r>
                <a:r>
                  <a:rPr lang="en-IE" sz="11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updates, </a:t>
                </a:r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communications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/>
          <a:srcRect b="18929"/>
          <a:stretch/>
        </p:blipFill>
        <p:spPr>
          <a:xfrm>
            <a:off x="4733697" y="3623835"/>
            <a:ext cx="1582778" cy="11213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2900" y="1475468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4406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Stage 1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0510" y="1475468"/>
            <a:ext cx="114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632423"/>
                </a:solidFill>
                <a:latin typeface="+mn-lt"/>
              </a:rPr>
              <a:t>Stage 2</a:t>
            </a:r>
            <a:endParaRPr lang="en-IE" b="1" dirty="0">
              <a:solidFill>
                <a:srgbClr val="632423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5526" y="1475468"/>
            <a:ext cx="10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F6228"/>
                </a:solidFill>
                <a:latin typeface="+mn-lt"/>
              </a:rPr>
              <a:t>Stage 3</a:t>
            </a:r>
            <a:endParaRPr lang="en-IE" b="1" dirty="0">
              <a:solidFill>
                <a:srgbClr val="4F6228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2020" y="1475468"/>
            <a:ext cx="105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03152"/>
                </a:solidFill>
                <a:latin typeface="+mn-lt"/>
              </a:rPr>
              <a:t>Stage 4</a:t>
            </a:r>
            <a:endParaRPr lang="en-IE" b="1" dirty="0">
              <a:solidFill>
                <a:srgbClr val="403152"/>
              </a:solidFill>
              <a:latin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337412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IE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825875" y="3696295"/>
            <a:ext cx="1424387" cy="1121346"/>
            <a:chOff x="5271803" y="2096995"/>
            <a:chExt cx="1424387" cy="647860"/>
          </a:xfrm>
        </p:grpSpPr>
        <p:pic>
          <p:nvPicPr>
            <p:cNvPr id="53" name="Picture 52" descr="homepage-insight-icon.png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7863" y="2132855"/>
              <a:ext cx="518327" cy="612000"/>
            </a:xfrm>
            <a:prstGeom prst="rect">
              <a:avLst/>
            </a:prstGeom>
          </p:spPr>
        </p:pic>
        <p:pic>
          <p:nvPicPr>
            <p:cNvPr id="54" name="Picture 53" descr="homepage-insight-icon.png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71803" y="2096995"/>
              <a:ext cx="518327" cy="612000"/>
            </a:xfrm>
            <a:prstGeom prst="rect">
              <a:avLst/>
            </a:prstGeom>
          </p:spPr>
        </p:pic>
        <p:cxnSp>
          <p:nvCxnSpPr>
            <p:cNvPr id="55" name="Curved Connector 54"/>
            <p:cNvCxnSpPr>
              <a:stCxn id="54" idx="0"/>
              <a:endCxn id="53" idx="0"/>
            </p:cNvCxnSpPr>
            <p:nvPr/>
          </p:nvCxnSpPr>
          <p:spPr>
            <a:xfrm rot="16200000" flipH="1">
              <a:off x="5966066" y="1661895"/>
              <a:ext cx="35860" cy="906061"/>
            </a:xfrm>
            <a:prstGeom prst="curvedConnector3">
              <a:avLst>
                <a:gd name="adj1" fmla="val -368306"/>
              </a:avLst>
            </a:prstGeom>
            <a:ln w="28575">
              <a:solidFill>
                <a:schemeClr val="bg1">
                  <a:lumMod val="65000"/>
                </a:schemeClr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urved Up Arrow 29"/>
          <p:cNvSpPr/>
          <p:nvPr/>
        </p:nvSpPr>
        <p:spPr>
          <a:xfrm flipH="1">
            <a:off x="179511" y="4369341"/>
            <a:ext cx="8666587" cy="1003005"/>
          </a:xfrm>
          <a:prstGeom prst="curvedUp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6993286" y="1412857"/>
            <a:ext cx="1198504" cy="457664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" name="Shape 34"/>
          <p:cNvSpPr/>
          <p:nvPr/>
        </p:nvSpPr>
        <p:spPr>
          <a:xfrm rot="1604795">
            <a:off x="6125724" y="1280126"/>
            <a:ext cx="748334" cy="707759"/>
          </a:xfrm>
          <a:prstGeom prst="swooshArrow">
            <a:avLst>
              <a:gd name="adj1" fmla="val 32936"/>
              <a:gd name="adj2" fmla="val 31370"/>
            </a:avLst>
          </a:prstGeom>
          <a:solidFill>
            <a:srgbClr val="C55A11"/>
          </a:solidFill>
          <a:ln>
            <a:solidFill>
              <a:srgbClr val="C55A1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28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Agenda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E" sz="2400" dirty="0" smtClean="0"/>
              <a:t>Recap 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E" sz="2400" dirty="0" smtClean="0"/>
              <a:t>Ratify Improvement Focus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E" sz="2400" dirty="0" smtClean="0"/>
              <a:t>Next steps in improvement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2</a:t>
            </a:fld>
            <a:endParaRPr lang="en-US" altLang="en-US" dirty="0">
              <a:solidFill>
                <a:srgbClr val="1937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 </a:t>
            </a:r>
            <a:r>
              <a:rPr lang="en-IE" dirty="0" smtClean="0"/>
              <a:t>          Measure and Learn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Follow-up online survey</a:t>
            </a:r>
          </a:p>
          <a:p>
            <a:r>
              <a:rPr lang="en-IE" dirty="0" smtClean="0"/>
              <a:t>Talk with stakeholders for feedback</a:t>
            </a:r>
          </a:p>
          <a:p>
            <a:r>
              <a:rPr lang="en-IE" dirty="0" smtClean="0"/>
              <a:t>Retrospective workshop</a:t>
            </a:r>
          </a:p>
          <a:p>
            <a:r>
              <a:rPr lang="en-IE" dirty="0" smtClean="0"/>
              <a:t>Update improvements backlog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20</a:t>
            </a:fld>
            <a:endParaRPr lang="en-US" altLang="en-US" dirty="0">
              <a:solidFill>
                <a:srgbClr val="19373D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66" y="3491795"/>
            <a:ext cx="6496954" cy="2686954"/>
          </a:xfrm>
          <a:prstGeom prst="rect">
            <a:avLst/>
          </a:prstGeom>
        </p:spPr>
      </p:pic>
      <p:sp>
        <p:nvSpPr>
          <p:cNvPr id="19" name="Pentagon 18"/>
          <p:cNvSpPr/>
          <p:nvPr/>
        </p:nvSpPr>
        <p:spPr>
          <a:xfrm>
            <a:off x="628650" y="409400"/>
            <a:ext cx="1265463" cy="639572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Measure</a:t>
            </a:r>
          </a:p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 &amp; Learn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0420" y="65850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403152"/>
                </a:solidFill>
              </a:rPr>
              <a:t>Stage 4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38" y="2775775"/>
            <a:ext cx="465596" cy="40041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589691" y="1040376"/>
            <a:ext cx="766591" cy="585430"/>
            <a:chOff x="9850147" y="1144762"/>
            <a:chExt cx="766591" cy="58543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0645" y="1144762"/>
              <a:ext cx="465596" cy="400412"/>
            </a:xfrm>
            <a:prstGeom prst="rect">
              <a:avLst/>
            </a:prstGeom>
          </p:spPr>
        </p:pic>
        <p:grpSp>
          <p:nvGrpSpPr>
            <p:cNvPr id="29" name="Group 28"/>
            <p:cNvGrpSpPr/>
            <p:nvPr/>
          </p:nvGrpSpPr>
          <p:grpSpPr>
            <a:xfrm>
              <a:off x="9850147" y="1324317"/>
              <a:ext cx="766591" cy="405875"/>
              <a:chOff x="10139972" y="2711201"/>
              <a:chExt cx="766591" cy="405875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39972" y="2716664"/>
                <a:ext cx="465596" cy="400412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40967" y="2711201"/>
                <a:ext cx="465596" cy="400412"/>
              </a:xfrm>
              <a:prstGeom prst="rect">
                <a:avLst/>
              </a:prstGeom>
            </p:spPr>
          </p:pic>
        </p:grpSp>
      </p:grpSp>
      <p:grpSp>
        <p:nvGrpSpPr>
          <p:cNvPr id="32" name="Group 31"/>
          <p:cNvGrpSpPr/>
          <p:nvPr/>
        </p:nvGrpSpPr>
        <p:grpSpPr>
          <a:xfrm>
            <a:off x="7589691" y="1675764"/>
            <a:ext cx="766591" cy="405875"/>
            <a:chOff x="10139972" y="2711201"/>
            <a:chExt cx="766591" cy="40587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972" y="2716664"/>
              <a:ext cx="465596" cy="40041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967" y="2711201"/>
              <a:ext cx="465596" cy="400412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7604205" y="2223038"/>
            <a:ext cx="766591" cy="405875"/>
            <a:chOff x="10139972" y="2711201"/>
            <a:chExt cx="766591" cy="405875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972" y="2716664"/>
              <a:ext cx="465596" cy="400412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967" y="2711201"/>
              <a:ext cx="465596" cy="4004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961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PIM: Iterate through stages </a:t>
            </a:r>
            <a:endParaRPr lang="en-I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071404"/>
            <a:ext cx="7886700" cy="1793715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Revisit vision</a:t>
            </a:r>
          </a:p>
          <a:p>
            <a:r>
              <a:rPr lang="en-IE" dirty="0" smtClean="0"/>
              <a:t>Re-inforce engagement</a:t>
            </a:r>
          </a:p>
          <a:p>
            <a:r>
              <a:rPr lang="en-IE" dirty="0" smtClean="0"/>
              <a:t>Revise and communicate focus</a:t>
            </a:r>
          </a:p>
          <a:p>
            <a:r>
              <a:rPr lang="en-IE" dirty="0" smtClean="0"/>
              <a:t>Continue to collaborate on realising improvements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3" y="2926080"/>
            <a:ext cx="8541236" cy="309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54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Recap</a:t>
            </a:r>
            <a:endParaRPr lang="en-I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441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Practice Improvement Model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60035" y="1981340"/>
            <a:ext cx="1967749" cy="2763842"/>
            <a:chOff x="660035" y="1556792"/>
            <a:chExt cx="1967749" cy="2763842"/>
          </a:xfrm>
        </p:grpSpPr>
        <p:sp>
          <p:nvSpPr>
            <p:cNvPr id="17" name="Pentagon 16"/>
            <p:cNvSpPr/>
            <p:nvPr/>
          </p:nvSpPr>
          <p:spPr>
            <a:xfrm>
              <a:off x="678698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Vision &amp; Engage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grayscl/>
            </a:blip>
            <a:srcRect t="21940" b="13777"/>
            <a:stretch/>
          </p:blipFill>
          <p:spPr>
            <a:xfrm>
              <a:off x="660035" y="3049602"/>
              <a:ext cx="1734741" cy="127103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699792" y="1981340"/>
            <a:ext cx="1949086" cy="2936687"/>
            <a:chOff x="2699792" y="1556792"/>
            <a:chExt cx="1949086" cy="29366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3375" y="2934904"/>
              <a:ext cx="1486260" cy="1558575"/>
            </a:xfrm>
            <a:prstGeom prst="rect">
              <a:avLst/>
            </a:prstGeom>
          </p:spPr>
        </p:pic>
        <p:sp>
          <p:nvSpPr>
            <p:cNvPr id="26" name="Pentagon 25"/>
            <p:cNvSpPr/>
            <p:nvPr/>
          </p:nvSpPr>
          <p:spPr>
            <a:xfrm>
              <a:off x="2699792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>
                  <a:solidFill>
                    <a:schemeClr val="bg1">
                      <a:lumMod val="50000"/>
                    </a:schemeClr>
                  </a:solidFill>
                </a:rPr>
                <a:t>Measure &amp; Focus</a:t>
              </a:r>
            </a:p>
          </p:txBody>
        </p:sp>
      </p:grpSp>
      <p:sp>
        <p:nvSpPr>
          <p:cNvPr id="27" name="Pentagon 26"/>
          <p:cNvSpPr/>
          <p:nvPr/>
        </p:nvSpPr>
        <p:spPr>
          <a:xfrm>
            <a:off x="4753500" y="1981340"/>
            <a:ext cx="1949086" cy="1334829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Collaborate &amp; </a:t>
            </a: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Improve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729367" y="1981340"/>
            <a:ext cx="2063130" cy="2841887"/>
            <a:chOff x="6729367" y="1556792"/>
            <a:chExt cx="2063130" cy="2841887"/>
          </a:xfrm>
        </p:grpSpPr>
        <p:sp>
          <p:nvSpPr>
            <p:cNvPr id="28" name="Pentagon 27"/>
            <p:cNvSpPr/>
            <p:nvPr/>
          </p:nvSpPr>
          <p:spPr>
            <a:xfrm>
              <a:off x="6843411" y="1556792"/>
              <a:ext cx="1949086" cy="1334829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IE" dirty="0" smtClean="0">
                  <a:solidFill>
                    <a:schemeClr val="bg1">
                      <a:lumMod val="50000"/>
                    </a:schemeClr>
                  </a:solidFill>
                </a:rPr>
                <a:t>Measure &amp; Learn</a:t>
              </a:r>
              <a:endParaRPr lang="en-IE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729367" y="3025884"/>
              <a:ext cx="2019097" cy="1372795"/>
              <a:chOff x="6843411" y="3025884"/>
              <a:chExt cx="2019097" cy="137279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/>
              <a:srcRect l="3911" t="7679" r="30364"/>
              <a:stretch/>
            </p:blipFill>
            <p:spPr>
              <a:xfrm>
                <a:off x="6843411" y="3025884"/>
                <a:ext cx="1048541" cy="916231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4582" t="30912" r="21098"/>
              <a:stretch/>
            </p:blipFill>
            <p:spPr>
              <a:xfrm>
                <a:off x="7932676" y="3060882"/>
                <a:ext cx="929832" cy="881233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929635" y="3967792"/>
                <a:ext cx="1924634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Learnings, actions, backlog, </a:t>
                </a:r>
                <a:r>
                  <a:rPr lang="en-IE" sz="11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updates, </a:t>
                </a:r>
                <a:r>
                  <a:rPr lang="en-IE" sz="11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communications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/>
          <a:srcRect b="18929"/>
          <a:stretch/>
        </p:blipFill>
        <p:spPr>
          <a:xfrm>
            <a:off x="4733697" y="3623835"/>
            <a:ext cx="1582778" cy="11213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2900" y="1475468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4406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Stage 1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0510" y="1475468"/>
            <a:ext cx="114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632423"/>
                </a:solidFill>
                <a:latin typeface="+mn-lt"/>
              </a:rPr>
              <a:t>Stage 2</a:t>
            </a:r>
            <a:endParaRPr lang="en-IE" b="1" dirty="0">
              <a:solidFill>
                <a:srgbClr val="632423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5526" y="1475468"/>
            <a:ext cx="10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F6228"/>
                </a:solidFill>
                <a:latin typeface="+mn-lt"/>
              </a:rPr>
              <a:t>Stage 3</a:t>
            </a:r>
            <a:endParaRPr lang="en-IE" b="1" dirty="0">
              <a:solidFill>
                <a:srgbClr val="4F6228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2020" y="1475468"/>
            <a:ext cx="105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403152"/>
                </a:solidFill>
                <a:latin typeface="+mn-lt"/>
              </a:rPr>
              <a:t>Stage 4</a:t>
            </a:r>
            <a:endParaRPr lang="en-IE" b="1" dirty="0">
              <a:solidFill>
                <a:srgbClr val="403152"/>
              </a:solidFill>
              <a:latin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E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337412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IE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IE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825875" y="3696295"/>
            <a:ext cx="1424387" cy="1121346"/>
            <a:chOff x="5271803" y="2096995"/>
            <a:chExt cx="1424387" cy="647860"/>
          </a:xfrm>
        </p:grpSpPr>
        <p:pic>
          <p:nvPicPr>
            <p:cNvPr id="53" name="Picture 52" descr="homepage-insight-icon.png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7863" y="2132855"/>
              <a:ext cx="518327" cy="612000"/>
            </a:xfrm>
            <a:prstGeom prst="rect">
              <a:avLst/>
            </a:prstGeom>
          </p:spPr>
        </p:pic>
        <p:pic>
          <p:nvPicPr>
            <p:cNvPr id="54" name="Picture 53" descr="homepage-insight-icon.png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271803" y="2096995"/>
              <a:ext cx="518327" cy="612000"/>
            </a:xfrm>
            <a:prstGeom prst="rect">
              <a:avLst/>
            </a:prstGeom>
          </p:spPr>
        </p:pic>
        <p:cxnSp>
          <p:nvCxnSpPr>
            <p:cNvPr id="55" name="Curved Connector 54"/>
            <p:cNvCxnSpPr>
              <a:stCxn id="54" idx="0"/>
              <a:endCxn id="53" idx="0"/>
            </p:cNvCxnSpPr>
            <p:nvPr/>
          </p:nvCxnSpPr>
          <p:spPr>
            <a:xfrm rot="16200000" flipH="1">
              <a:off x="5966066" y="1661895"/>
              <a:ext cx="35860" cy="906061"/>
            </a:xfrm>
            <a:prstGeom prst="curvedConnector3">
              <a:avLst>
                <a:gd name="adj1" fmla="val -368306"/>
              </a:avLst>
            </a:prstGeom>
            <a:ln w="28575">
              <a:solidFill>
                <a:schemeClr val="bg1">
                  <a:lumMod val="65000"/>
                </a:schemeClr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urved Up Arrow 29"/>
          <p:cNvSpPr/>
          <p:nvPr/>
        </p:nvSpPr>
        <p:spPr>
          <a:xfrm flipH="1">
            <a:off x="179511" y="4369341"/>
            <a:ext cx="8666587" cy="1003005"/>
          </a:xfrm>
          <a:prstGeom prst="curvedUp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383974" y="1317176"/>
            <a:ext cx="2275114" cy="243839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0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Capability Improvement Context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>
                <a:solidFill>
                  <a:schemeClr val="accent6">
                    <a:lumMod val="75000"/>
                  </a:schemeClr>
                </a:solidFill>
              </a:rPr>
              <a:t>&lt;Position </a:t>
            </a:r>
            <a:r>
              <a:rPr lang="en-IE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IE" dirty="0" smtClean="0">
                <a:solidFill>
                  <a:schemeClr val="accent6">
                    <a:lumMod val="75000"/>
                  </a:schemeClr>
                </a:solidFill>
              </a:rPr>
              <a:t>CI initiative </a:t>
            </a:r>
            <a:r>
              <a:rPr lang="en-IE" dirty="0">
                <a:solidFill>
                  <a:schemeClr val="accent6">
                    <a:lumMod val="75000"/>
                  </a:schemeClr>
                </a:solidFill>
              </a:rPr>
              <a:t>in the organizational </a:t>
            </a:r>
            <a:r>
              <a:rPr lang="en-IE" dirty="0" smtClean="0">
                <a:solidFill>
                  <a:schemeClr val="accent6">
                    <a:lumMod val="75000"/>
                  </a:schemeClr>
                </a:solidFill>
              </a:rPr>
              <a:t>strategy and goals&gt;</a:t>
            </a:r>
            <a:endParaRPr lang="en-IE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IE" dirty="0" smtClean="0">
                <a:solidFill>
                  <a:schemeClr val="accent6">
                    <a:lumMod val="75000"/>
                  </a:schemeClr>
                </a:solidFill>
              </a:rPr>
              <a:t>&lt;Relate to strategy&gt;</a:t>
            </a:r>
            <a:endParaRPr lang="en-IE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IE" dirty="0" smtClean="0">
                <a:solidFill>
                  <a:schemeClr val="accent6">
                    <a:lumMod val="75000"/>
                  </a:schemeClr>
                </a:solidFill>
              </a:rPr>
              <a:t>&lt;Align with goals&gt;</a:t>
            </a:r>
            <a:endParaRPr lang="en-IE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27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Recap: What we’ve done so far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4079" y="6487930"/>
            <a:ext cx="4599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6</a:t>
            </a:fld>
            <a:endParaRPr lang="en-US" altLang="en-US" dirty="0">
              <a:solidFill>
                <a:srgbClr val="19373D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683086" y="3710980"/>
            <a:ext cx="1265463" cy="639572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Measure </a:t>
            </a:r>
          </a:p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&amp; Focus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856" y="3367430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632423"/>
                </a:solidFill>
              </a:rPr>
              <a:t>Stage 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02982" y="3366732"/>
            <a:ext cx="6966847" cy="32814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/>
              <a:t>Create </a:t>
            </a:r>
            <a:r>
              <a:rPr lang="en-IE" dirty="0" smtClean="0"/>
              <a:t>RMC </a:t>
            </a:r>
            <a:r>
              <a:rPr lang="en-IE" dirty="0"/>
              <a:t>survey</a:t>
            </a:r>
          </a:p>
          <a:p>
            <a:r>
              <a:rPr lang="en-IE" dirty="0"/>
              <a:t>Run Survey</a:t>
            </a:r>
          </a:p>
          <a:p>
            <a:r>
              <a:rPr lang="en-IE" dirty="0"/>
              <a:t>Gather and </a:t>
            </a:r>
            <a:r>
              <a:rPr lang="en-IE" dirty="0" smtClean="0"/>
              <a:t>distribute </a:t>
            </a:r>
            <a:r>
              <a:rPr lang="en-IE" dirty="0"/>
              <a:t>r</a:t>
            </a:r>
            <a:r>
              <a:rPr lang="en-IE" dirty="0" smtClean="0"/>
              <a:t>esults</a:t>
            </a:r>
            <a:endParaRPr lang="en-IE" dirty="0"/>
          </a:p>
          <a:p>
            <a:r>
              <a:rPr lang="en-IE" dirty="0"/>
              <a:t>Leaders prepare for reviews</a:t>
            </a:r>
          </a:p>
          <a:p>
            <a:r>
              <a:rPr lang="en-IE" dirty="0"/>
              <a:t>Review data with teams</a:t>
            </a:r>
          </a:p>
          <a:p>
            <a:r>
              <a:rPr lang="en-IE" b="1" dirty="0">
                <a:solidFill>
                  <a:schemeClr val="accent6">
                    <a:lumMod val="75000"/>
                  </a:schemeClr>
                </a:solidFill>
              </a:rPr>
              <a:t>Ratify improvement focus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11" name="Pentagon 10"/>
          <p:cNvSpPr/>
          <p:nvPr/>
        </p:nvSpPr>
        <p:spPr>
          <a:xfrm>
            <a:off x="704856" y="1430676"/>
            <a:ext cx="1265463" cy="639572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 smtClean="0">
                <a:solidFill>
                  <a:schemeClr val="bg1">
                    <a:lumMod val="50000"/>
                  </a:schemeClr>
                </a:solidFill>
              </a:rPr>
              <a:t>Vision &amp; Engage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6626" y="1087126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445468"/>
                </a:solidFill>
              </a:rPr>
              <a:t>Stage </a:t>
            </a:r>
            <a:r>
              <a:rPr lang="en-IE" b="1" dirty="0" smtClean="0">
                <a:solidFill>
                  <a:srgbClr val="445468"/>
                </a:solidFill>
              </a:rPr>
              <a:t>1</a:t>
            </a:r>
            <a:endParaRPr lang="en-IE" b="1" dirty="0">
              <a:solidFill>
                <a:srgbClr val="445468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002982" y="1087125"/>
            <a:ext cx="6966847" cy="2092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546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/>
              <a:t>Launched improvement initiative</a:t>
            </a:r>
          </a:p>
          <a:p>
            <a:r>
              <a:rPr lang="en-IE" dirty="0" smtClean="0"/>
              <a:t>Leaders’ commitment</a:t>
            </a:r>
          </a:p>
          <a:p>
            <a:r>
              <a:rPr lang="en-IE" dirty="0" smtClean="0"/>
              <a:t>Established </a:t>
            </a:r>
            <a:r>
              <a:rPr lang="en-IE" dirty="0"/>
              <a:t>support for initiative</a:t>
            </a:r>
          </a:p>
          <a:p>
            <a:r>
              <a:rPr lang="en-IE" dirty="0"/>
              <a:t>Communicated vision and objectives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358" y="2127329"/>
            <a:ext cx="231579" cy="3946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307" y="5856237"/>
            <a:ext cx="318882" cy="4643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389" y="1071577"/>
            <a:ext cx="231579" cy="394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358" y="1623834"/>
            <a:ext cx="231579" cy="39466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136" y="2628552"/>
            <a:ext cx="231579" cy="39466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10" y="4373500"/>
            <a:ext cx="231579" cy="3946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641" y="3317748"/>
            <a:ext cx="231579" cy="39466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10" y="3870005"/>
            <a:ext cx="231579" cy="3946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754" y="4982978"/>
            <a:ext cx="231579" cy="39466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511" y="5440818"/>
            <a:ext cx="231579" cy="3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Recap: Leaders’ Commitment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Leaders’ contribution  </a:t>
            </a:r>
          </a:p>
          <a:p>
            <a:pPr lvl="1"/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</a:rPr>
              <a:t>&lt;&gt;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Capability Improvement goal</a:t>
            </a:r>
          </a:p>
          <a:p>
            <a:pPr lvl="1"/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</a:rPr>
              <a:t>&lt;&gt;</a:t>
            </a:r>
            <a:endParaRPr lang="en-IE" b="1" dirty="0" smtClean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Embedding in day-to-day activities</a:t>
            </a:r>
          </a:p>
          <a:p>
            <a:pPr lvl="1"/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</a:rPr>
              <a:t>&lt;&gt;</a:t>
            </a:r>
            <a:endParaRPr lang="en-IE" b="1" dirty="0" smtClean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Priority of Capability Improvement</a:t>
            </a:r>
          </a:p>
          <a:p>
            <a:pPr lvl="1"/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</a:rPr>
              <a:t>&lt;&gt;</a:t>
            </a:r>
            <a:endParaRPr lang="en-IE" b="1" dirty="0" smtClean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Recognition</a:t>
            </a:r>
          </a:p>
          <a:p>
            <a:pPr lvl="1"/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</a:rPr>
              <a:t>&lt;&gt;</a:t>
            </a:r>
            <a:endParaRPr lang="en-IE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6622-4863-413C-9468-C3E24E8E8AF9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992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Ratify Improvement Focus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IE" sz="36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3600" b="1" dirty="0" smtClean="0"/>
          </a:p>
          <a:p>
            <a:endParaRPr lang="en-IE" sz="36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8</a:t>
            </a:fld>
            <a:endParaRPr lang="en-US" altLang="en-US" dirty="0">
              <a:solidFill>
                <a:srgbClr val="1937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8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 </a:t>
            </a:r>
            <a:r>
              <a:rPr lang="en-IE" dirty="0" smtClean="0"/>
              <a:t>       Ratify Improvement Focus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IE" b="1" dirty="0" smtClean="0"/>
              <a:t>Objective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IE" b="0" dirty="0" smtClean="0"/>
              <a:t>Leadership team agree and communicate improvement focus</a:t>
            </a:r>
          </a:p>
          <a:p>
            <a:endParaRPr lang="en-IE" b="0" dirty="0" smtClean="0"/>
          </a:p>
          <a:p>
            <a:pPr marL="0" indent="0">
              <a:spcAft>
                <a:spcPts val="1800"/>
              </a:spcAft>
              <a:buNone/>
            </a:pPr>
            <a:r>
              <a:rPr lang="en-IE" b="1" dirty="0" smtClean="0"/>
              <a:t>Key Activities</a:t>
            </a:r>
          </a:p>
          <a:p>
            <a:pPr marL="358775" indent="-360000"/>
            <a:r>
              <a:rPr lang="en-IE" dirty="0" smtClean="0"/>
              <a:t>Review outputs from results sessions</a:t>
            </a:r>
          </a:p>
          <a:p>
            <a:pPr marL="358775" indent="-360000"/>
            <a:r>
              <a:rPr lang="en-IE" dirty="0" smtClean="0"/>
              <a:t>Ratify </a:t>
            </a:r>
            <a:r>
              <a:rPr lang="en-IE" b="0" dirty="0" smtClean="0"/>
              <a:t>top 3 improvement focus areas</a:t>
            </a:r>
          </a:p>
          <a:p>
            <a:pPr marL="358775" indent="-360000"/>
            <a:r>
              <a:rPr lang="en-IE" dirty="0" smtClean="0"/>
              <a:t>Identify Leadership team sponsor for each area</a:t>
            </a:r>
            <a:endParaRPr lang="en-IE" b="0" dirty="0" smtClean="0"/>
          </a:p>
          <a:p>
            <a:pPr marL="358775" indent="-360000"/>
            <a:r>
              <a:rPr lang="en-IE" dirty="0" smtClean="0"/>
              <a:t>Align with organisational improvement programs</a:t>
            </a:r>
            <a:endParaRPr lang="en-IE" b="0" dirty="0" smtClean="0"/>
          </a:p>
          <a:p>
            <a:pPr marL="358775" indent="-360000"/>
            <a:r>
              <a:rPr lang="en-IE" dirty="0" smtClean="0"/>
              <a:t>Communicate conclusions, decisions and next steps</a:t>
            </a:r>
            <a:endParaRPr lang="en-IE" b="0" dirty="0" smtClean="0"/>
          </a:p>
          <a:p>
            <a:endParaRPr lang="en-IE" b="0" dirty="0"/>
          </a:p>
          <a:p>
            <a:endParaRPr lang="en-IE" b="0" dirty="0" smtClean="0"/>
          </a:p>
          <a:p>
            <a:endParaRPr lang="en-IE" b="0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DF083A9-E3FD-4DF9-9074-2D27DC71A771}" type="slidenum">
              <a:rPr lang="en-US" altLang="en-US" smtClean="0">
                <a:solidFill>
                  <a:srgbClr val="19373D"/>
                </a:solidFill>
              </a:rPr>
              <a:pPr>
                <a:defRPr/>
              </a:pPr>
              <a:t>9</a:t>
            </a:fld>
            <a:endParaRPr lang="en-US" altLang="en-US" dirty="0">
              <a:solidFill>
                <a:srgbClr val="19373D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670192" y="435182"/>
            <a:ext cx="1059358" cy="596029"/>
          </a:xfrm>
          <a:prstGeom prst="homePlat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Measure &amp; Focus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0420" y="65850"/>
            <a:ext cx="105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632423"/>
                </a:solidFill>
              </a:rPr>
              <a:t>Stage </a:t>
            </a:r>
            <a:r>
              <a:rPr lang="en-IE" b="1" dirty="0" smtClean="0">
                <a:solidFill>
                  <a:srgbClr val="632423"/>
                </a:solidFill>
              </a:rPr>
              <a:t>2</a:t>
            </a:r>
            <a:endParaRPr lang="en-IE" b="1" dirty="0">
              <a:solidFill>
                <a:srgbClr val="63242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281" y="332784"/>
            <a:ext cx="465596" cy="40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3728</TotalTime>
  <Words>663</Words>
  <Application>Microsoft Office PowerPoint</Application>
  <PresentationFormat>On-screen Show (4:3)</PresentationFormat>
  <Paragraphs>256</Paragraphs>
  <Slides>21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MS Mincho</vt:lpstr>
      <vt:lpstr>Arial</vt:lpstr>
      <vt:lpstr>Calibri</vt:lpstr>
      <vt:lpstr>Times New Roman</vt:lpstr>
      <vt:lpstr>Office Theme</vt:lpstr>
      <vt:lpstr>Worksheet</vt:lpstr>
      <vt:lpstr>Review Outcomes: Ratifying Improvement Focus</vt:lpstr>
      <vt:lpstr>Agenda</vt:lpstr>
      <vt:lpstr>Recap</vt:lpstr>
      <vt:lpstr>Practice Improvement Model</vt:lpstr>
      <vt:lpstr>Capability Improvement Context</vt:lpstr>
      <vt:lpstr>Recap: What we’ve done so far</vt:lpstr>
      <vt:lpstr>Recap: Leaders’ Commitment</vt:lpstr>
      <vt:lpstr>Ratify Improvement Focus</vt:lpstr>
      <vt:lpstr>        Ratify Improvement Focus </vt:lpstr>
      <vt:lpstr>Ratification Output Sheet</vt:lpstr>
      <vt:lpstr>Review Outputs: The Numbers</vt:lpstr>
      <vt:lpstr>Review Outputs: The Reasons for Priorities</vt:lpstr>
      <vt:lpstr>Improvement Sponsor Role</vt:lpstr>
      <vt:lpstr>Workgroup Roles</vt:lpstr>
      <vt:lpstr>Ratification Output</vt:lpstr>
      <vt:lpstr>        Ratify Improvement Focus </vt:lpstr>
      <vt:lpstr>Stage 3: Collaborate and Improve</vt:lpstr>
      <vt:lpstr>           Collaborate and Improve</vt:lpstr>
      <vt:lpstr>Stage 4:  Measure &amp; Learn</vt:lpstr>
      <vt:lpstr>           Measure and Learn</vt:lpstr>
      <vt:lpstr>PIM: Iterate through stages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Mc Quillan</dc:creator>
  <cp:lastModifiedBy>LMQ</cp:lastModifiedBy>
  <cp:revision>87</cp:revision>
  <dcterms:created xsi:type="dcterms:W3CDTF">2016-01-29T16:48:05Z</dcterms:created>
  <dcterms:modified xsi:type="dcterms:W3CDTF">2016-04-15T15:08:04Z</dcterms:modified>
  <cp:contentStatus/>
</cp:coreProperties>
</file>